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4"/>
  </p:sldMasterIdLst>
  <p:handoutMasterIdLst>
    <p:handoutMasterId r:id="rId18"/>
  </p:handoutMasterIdLst>
  <p:sldIdLst>
    <p:sldId id="256" r:id="rId5"/>
    <p:sldId id="259" r:id="rId6"/>
    <p:sldId id="260" r:id="rId7"/>
    <p:sldId id="261" r:id="rId8"/>
    <p:sldId id="263" r:id="rId9"/>
    <p:sldId id="270" r:id="rId10"/>
    <p:sldId id="262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285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omas Noordeloos" userId="7c446670-7459-44eb-8c93-60d80c060528" providerId="ADAL" clId="{8BF0AFD2-1EAE-40AB-8435-20377502F3AC}"/>
    <pc:docChg chg="addSld">
      <pc:chgData name="Thomas Noordeloos" userId="7c446670-7459-44eb-8c93-60d80c060528" providerId="ADAL" clId="{8BF0AFD2-1EAE-40AB-8435-20377502F3AC}" dt="2020-09-04T07:47:51.187" v="0" actId="2890"/>
      <pc:docMkLst>
        <pc:docMk/>
      </pc:docMkLst>
      <pc:sldChg chg="add">
        <pc:chgData name="Thomas Noordeloos" userId="7c446670-7459-44eb-8c93-60d80c060528" providerId="ADAL" clId="{8BF0AFD2-1EAE-40AB-8435-20377502F3AC}" dt="2020-09-04T07:47:51.187" v="0" actId="2890"/>
        <pc:sldMkLst>
          <pc:docMk/>
          <pc:sldMk cId="4002360203" sldId="270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D2973-7A98-44E4-8488-CC6CDEAC8F84}" type="datetimeFigureOut">
              <a:rPr lang="nl-NL" smtClean="0"/>
              <a:t>4-9-2020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5A8D6-0C98-46F5-B9EC-E9C08C6C45F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2846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69160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57952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83131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8682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3642675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13743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447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2589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2284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0929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05030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Afbeelding 11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-14288" y="6211888"/>
            <a:ext cx="12087226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hthoek 12"/>
          <p:cNvSpPr/>
          <p:nvPr/>
        </p:nvSpPr>
        <p:spPr>
          <a:xfrm>
            <a:off x="2586038" y="6211888"/>
            <a:ext cx="9605962" cy="646112"/>
          </a:xfrm>
          <a:prstGeom prst="rect">
            <a:avLst/>
          </a:prstGeom>
          <a:solidFill>
            <a:srgbClr val="C8D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NL"/>
          </a:p>
        </p:txBody>
      </p:sp>
      <p:sp>
        <p:nvSpPr>
          <p:cNvPr id="1028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stijl te bewerken</a:t>
            </a:r>
          </a:p>
        </p:txBody>
      </p:sp>
      <p:sp>
        <p:nvSpPr>
          <p:cNvPr id="1029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98C51CD5-7E81-42D6-B847-227155BE7844}" type="slidenum">
              <a:rPr lang="nl-NL" smtClean="0"/>
              <a:t>‹nr.›</a:t>
            </a:fld>
            <a:endParaRPr lang="nl-NL"/>
          </a:p>
        </p:txBody>
      </p:sp>
      <p:pic>
        <p:nvPicPr>
          <p:cNvPr id="1031" name="Afbeelding 6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1138238" y="6211888"/>
            <a:ext cx="482600" cy="50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Afbeelding 10"/>
          <p:cNvPicPr>
            <a:picLocks noChangeAspect="1"/>
          </p:cNvPicPr>
          <p:nvPr/>
        </p:nvPicPr>
        <p:blipFill>
          <a:blip r:embed="rId13"/>
          <a:srcRect l="15472" t="-378519" r="-15472" b="378519"/>
          <a:stretch>
            <a:fillRect/>
          </a:stretch>
        </p:blipFill>
        <p:spPr bwMode="auto">
          <a:xfrm>
            <a:off x="1433513" y="3028950"/>
            <a:ext cx="9324975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Afbeelding 17"/>
          <p:cNvPicPr>
            <a:picLocks noChangeAspect="1"/>
          </p:cNvPicPr>
          <p:nvPr/>
        </p:nvPicPr>
        <p:blipFill>
          <a:blip r:embed="rId15"/>
          <a:srcRect t="27655" r="23270" b="25470"/>
          <a:stretch>
            <a:fillRect/>
          </a:stretch>
        </p:blipFill>
        <p:spPr bwMode="auto">
          <a:xfrm>
            <a:off x="28575" y="6205538"/>
            <a:ext cx="108585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Afbeeldingsresultaat voor pebble stad en mens">
            <a:extLst>
              <a:ext uri="{FF2B5EF4-FFF2-40B4-BE49-F238E27FC236}">
                <a16:creationId xmlns:a16="http://schemas.microsoft.com/office/drawing/2014/main" id="{2777A2BD-7E54-4C3E-A067-36AEA2C6148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24402" y1="24651" x2="12919" y2="60930"/>
                        <a14:foregroundMark x1="17225" y1="63721" x2="17225" y2="63721"/>
                        <a14:foregroundMark x1="17225" y1="70698" x2="81818" y2="59070"/>
                        <a14:foregroundMark x1="81340" y1="56279" x2="87081" y2="23721"/>
                        <a14:foregroundMark x1="86124" y1="22326" x2="24402" y2="25116"/>
                        <a14:foregroundMark x1="30144" y1="34419" x2="72727" y2="40000"/>
                        <a14:foregroundMark x1="85646" y1="24651" x2="34450" y2="56279"/>
                        <a14:foregroundMark x1="60287" y1="38605" x2="60287" y2="38605"/>
                        <a14:foregroundMark x1="60287" y1="38605" x2="51675" y2="60930"/>
                        <a14:foregroundMark x1="51196" y1="55349" x2="70335" y2="53488"/>
                        <a14:foregroundMark x1="61244" y1="53953" x2="45455" y2="55349"/>
                        <a14:foregroundMark x1="51196" y1="56279" x2="60287" y2="52558"/>
                        <a14:foregroundMark x1="60287" y1="52558" x2="63158" y2="52558"/>
                        <a14:foregroundMark x1="63158" y1="52558" x2="68900" y2="56279"/>
                        <a14:foregroundMark x1="71770" y1="56279" x2="71770" y2="56279"/>
                        <a14:foregroundMark x1="68900" y1="58140" x2="68900" y2="58140"/>
                        <a14:foregroundMark x1="67464" y1="59070" x2="67464" y2="59070"/>
                        <a14:foregroundMark x1="80383" y1="40000" x2="80383" y2="40000"/>
                        <a14:foregroundMark x1="75598" y1="37674" x2="75598" y2="37674"/>
                        <a14:foregroundMark x1="75598" y1="34884" x2="75598" y2="34884"/>
                        <a14:foregroundMark x1="77033" y1="34884" x2="77033" y2="34884"/>
                        <a14:foregroundMark x1="58852" y1="40000" x2="58852" y2="40000"/>
                        <a14:foregroundMark x1="54067" y1="40000" x2="21531" y2="37674"/>
                        <a14:foregroundMark x1="27273" y1="31628" x2="25837" y2="44651"/>
                        <a14:foregroundMark x1="25837" y1="33023" x2="38756" y2="46977"/>
                        <a14:foregroundMark x1="39713" y1="41860" x2="39713" y2="41860"/>
                        <a14:foregroundMark x1="39713" y1="41395" x2="37321" y2="44186"/>
                        <a14:foregroundMark x1="36842" y1="50698" x2="36842" y2="50698"/>
                        <a14:foregroundMark x1="36842" y1="53953" x2="36842" y2="53953"/>
                        <a14:foregroundMark x1="31579" y1="60465" x2="31579" y2="60465"/>
                        <a14:foregroundMark x1="33971" y1="60465" x2="35407" y2="56744"/>
                        <a14:foregroundMark x1="39713" y1="55349" x2="42584" y2="54884"/>
                        <a14:foregroundMark x1="44498" y1="54884" x2="44498" y2="54884"/>
                        <a14:foregroundMark x1="44498" y1="54884" x2="44498" y2="54884"/>
                        <a14:foregroundMark x1="44498" y1="56279" x2="46890" y2="56279"/>
                        <a14:foregroundMark x1="52632" y1="55349" x2="55981" y2="53953"/>
                        <a14:foregroundMark x1="55981" y1="53953" x2="55981" y2="53953"/>
                        <a14:foregroundMark x1="59809" y1="52558" x2="60287" y2="49767"/>
                        <a14:foregroundMark x1="61244" y1="48372" x2="61244" y2="48372"/>
                        <a14:foregroundMark x1="51196" y1="40000" x2="51196" y2="40000"/>
                        <a14:foregroundMark x1="47368" y1="40465" x2="47368" y2="40465"/>
                        <a14:foregroundMark x1="44498" y1="40465" x2="44498" y2="40465"/>
                        <a14:foregroundMark x1="40191" y1="37674" x2="38278" y2="34884"/>
                        <a14:foregroundMark x1="35885" y1="34884" x2="35885" y2="34884"/>
                        <a14:foregroundMark x1="35885" y1="34884" x2="35885" y2="34884"/>
                        <a14:foregroundMark x1="35885" y1="35814" x2="35885" y2="35814"/>
                        <a14:foregroundMark x1="35407" y1="34419" x2="35407" y2="34419"/>
                        <a14:foregroundMark x1="35407" y1="33488" x2="35407" y2="33488"/>
                        <a14:foregroundMark x1="34450" y1="57674" x2="34450" y2="57674"/>
                        <a14:foregroundMark x1="33971" y1="57674" x2="48325" y2="52093"/>
                        <a14:foregroundMark x1="54545" y1="48372" x2="54545" y2="48372"/>
                        <a14:foregroundMark x1="57416" y1="45581" x2="59809" y2="41395"/>
                        <a14:foregroundMark x1="64115" y1="38605" x2="64115" y2="38605"/>
                        <a14:foregroundMark x1="67464" y1="37674" x2="67464" y2="37674"/>
                        <a14:foregroundMark x1="68900" y1="35814" x2="71770" y2="34419"/>
                        <a14:foregroundMark x1="75598" y1="34419" x2="75598" y2="34419"/>
                        <a14:foregroundMark x1="77033" y1="33488" x2="77033" y2="33488"/>
                        <a14:foregroundMark x1="75598" y1="38605" x2="75598" y2="38605"/>
                        <a14:foregroundMark x1="74641" y1="41860" x2="74641" y2="44186"/>
                        <a14:foregroundMark x1="71770" y1="45581" x2="71292" y2="47442"/>
                        <a14:foregroundMark x1="70335" y1="47442" x2="70335" y2="47442"/>
                        <a14:foregroundMark x1="64115" y1="52093" x2="61722" y2="52093"/>
                        <a14:foregroundMark x1="58852" y1="53953" x2="58373" y2="59070"/>
                        <a14:foregroundMark x1="57416" y1="60465" x2="57416" y2="60465"/>
                        <a14:foregroundMark x1="56938" y1="60465" x2="52632" y2="60930"/>
                        <a14:foregroundMark x1="52632" y1="60930" x2="52632" y2="60930"/>
                        <a14:foregroundMark x1="51196" y1="59535" x2="46890" y2="61860"/>
                        <a14:foregroundMark x1="45455" y1="61860" x2="45455" y2="61860"/>
                        <a14:foregroundMark x1="40191" y1="57674" x2="40191" y2="57674"/>
                        <a14:foregroundMark x1="30144" y1="45581" x2="28230" y2="44651"/>
                        <a14:foregroundMark x1="25837" y1="42791" x2="25837" y2="42791"/>
                        <a14:foregroundMark x1="25837" y1="40465" x2="25837" y2="40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818" y="6176963"/>
            <a:ext cx="569439" cy="585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867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379413"/>
            <a:ext cx="9144000" cy="2330449"/>
          </a:xfrm>
        </p:spPr>
        <p:txBody>
          <a:bodyPr anchor="ctr"/>
          <a:lstStyle/>
          <a:p>
            <a:r>
              <a:rPr lang="nl-NL" b="1" dirty="0"/>
              <a:t>Financiën</a:t>
            </a:r>
            <a:br>
              <a:rPr lang="nl-NL" b="1" dirty="0"/>
            </a:br>
            <a:r>
              <a:rPr lang="nl-NL" sz="4400" dirty="0"/>
              <a:t>Leerjaar 1 - Periode 1 </a:t>
            </a:r>
            <a:br>
              <a:rPr lang="nl-NL" sz="4400" dirty="0"/>
            </a:br>
            <a:r>
              <a:rPr lang="nl-NL" sz="4400" dirty="0"/>
              <a:t>Introductie</a:t>
            </a:r>
          </a:p>
        </p:txBody>
      </p:sp>
      <p:pic>
        <p:nvPicPr>
          <p:cNvPr id="1028" name="Picture 4" descr="Gerelateerde afbeeld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1350" y="2709862"/>
            <a:ext cx="582930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7155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72190"/>
              </p:ext>
            </p:extLst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Tabel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340968"/>
              </p:ext>
            </p:extLst>
          </p:nvPr>
        </p:nvGraphicFramePr>
        <p:xfrm>
          <a:off x="964837" y="403147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5419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792170"/>
              </p:ext>
            </p:extLst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el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3205603"/>
              </p:ext>
            </p:extLst>
          </p:nvPr>
        </p:nvGraphicFramePr>
        <p:xfrm>
          <a:off x="964837" y="4234949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121%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19,95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 95,00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100 %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04598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8052325"/>
              </p:ext>
            </p:extLst>
          </p:nvPr>
        </p:nvGraphicFramePr>
        <p:xfrm>
          <a:off x="964837" y="1465729"/>
          <a:ext cx="6631496" cy="2870142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3210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Windlicht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€ 87,30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Theedoos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€ 26,02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Kaars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€ 3,63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Karaf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€ 31,46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Fotolijstje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€ 10,89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€ 21,18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Rattan tissue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€ 45,98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 pocket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€ 140,06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€ 107,69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ijdelijke aanduiding voor inhoud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3536662"/>
              </p:ext>
            </p:extLst>
          </p:nvPr>
        </p:nvGraphicFramePr>
        <p:xfrm>
          <a:off x="1627092" y="806824"/>
          <a:ext cx="7543800" cy="51364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08760">
                  <a:extLst>
                    <a:ext uri="{9D8B030D-6E8A-4147-A177-3AD203B41FA5}">
                      <a16:colId xmlns:a16="http://schemas.microsoft.com/office/drawing/2014/main" val="2763912607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1793570551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2106825508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66432526"/>
                    </a:ext>
                  </a:extLst>
                </a:gridCol>
                <a:gridCol w="1508760">
                  <a:extLst>
                    <a:ext uri="{9D8B030D-6E8A-4147-A177-3AD203B41FA5}">
                      <a16:colId xmlns:a16="http://schemas.microsoft.com/office/drawing/2014/main" val="3229243255"/>
                    </a:ext>
                  </a:extLst>
                </a:gridCol>
              </a:tblGrid>
              <a:tr h="83597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Artikel 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Inkoopfactuurprijs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Btw-tarief</a:t>
                      </a:r>
                      <a:endParaRPr lang="nl-NL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Inkoopprijs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Btw-bedrag</a:t>
                      </a:r>
                      <a:endParaRPr lang="nl-NL" sz="2000" b="1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306718023"/>
                  </a:ext>
                </a:extLst>
              </a:tr>
              <a:tr h="6288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Houten paard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€ 114,95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21%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€ 95,00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€ 19,95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776996991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Windlicht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€ 87,30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21%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€ 72,15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€ 15,15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021199915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Theedoos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€ 26,02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€ 21,50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€ 4,52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845887894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Kaars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€ 3,63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€ 3,00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€ 0,63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4277685646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Karaf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€ 31,46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€ 26,00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€ 5,46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152078667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Fotolijstje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€ 10,89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€ 9,00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€ 1,89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673282889"/>
                  </a:ext>
                </a:extLst>
              </a:tr>
              <a:tr h="214543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Vaas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€ 21,18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€ 17,50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€ 3,68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3493961539"/>
                  </a:ext>
                </a:extLst>
              </a:tr>
              <a:tr h="628831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Rattan tissue box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€ 45,98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€ 38,00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€ 7,98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887059793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Clock pocket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€ 140,06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€ 115,75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€ 24,31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3280925753"/>
                  </a:ext>
                </a:extLst>
              </a:tr>
              <a:tr h="421687"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Biscuit box 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€ 107,69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21%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>
                          <a:effectLst/>
                        </a:rPr>
                        <a:t>€ 89,00</a:t>
                      </a:r>
                      <a:endParaRPr lang="nl-NL" sz="2000" b="0" i="0" u="none" strike="noStrike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nl-NL" sz="2000" u="none" strike="noStrike" dirty="0">
                          <a:effectLst/>
                        </a:rPr>
                        <a:t>€ 18,69</a:t>
                      </a:r>
                      <a:endParaRPr lang="nl-NL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 Light" panose="020F0302020204030204" pitchFamily="34" charset="0"/>
                      </a:endParaRPr>
                    </a:p>
                  </a:txBody>
                  <a:tcPr marL="6643" marR="6643" marT="6643" marB="0" anchor="ctr"/>
                </a:tc>
                <a:extLst>
                  <a:ext uri="{0D108BD9-81ED-4DB2-BD59-A6C34878D82A}">
                    <a16:rowId xmlns:a16="http://schemas.microsoft.com/office/drawing/2014/main" val="2570650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79620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9223" y="130629"/>
            <a:ext cx="5461908" cy="600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8510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662" y="1409700"/>
            <a:ext cx="9972675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987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054" y="166143"/>
            <a:ext cx="6629400" cy="602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876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443"/>
            <a:ext cx="10515600" cy="5858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 betekent het begrip ‘afzet’?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838200" y="2469357"/>
            <a:ext cx="11085809" cy="6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nl-NL" dirty="0"/>
              <a:t>Wat is het verschil tussen de ‘inkoopprijs’ en de ‘verkoopprijs’</a:t>
            </a:r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838200" y="3729100"/>
            <a:ext cx="10206318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nl-NL" dirty="0"/>
              <a:t>Hoe bereken je de ‘omzet’? </a:t>
            </a:r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838200" y="4794924"/>
            <a:ext cx="10515600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nl-NL" dirty="0"/>
              <a:t>Wat betekent ‘Belasting Toegevoegde Waarde’ (BTW)? </a:t>
            </a:r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5894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Begrippen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03443"/>
            <a:ext cx="10515600" cy="58585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nl-NL" dirty="0"/>
              <a:t>Wat betekent het begrip ‘afzet’? 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7" name="Tijdelijke aanduiding voor inhoud 2"/>
          <p:cNvSpPr txBox="1">
            <a:spLocks/>
          </p:cNvSpPr>
          <p:nvPr/>
        </p:nvSpPr>
        <p:spPr bwMode="auto">
          <a:xfrm>
            <a:off x="838200" y="2469357"/>
            <a:ext cx="11085809" cy="6432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2"/>
            </a:pPr>
            <a:r>
              <a:rPr lang="nl-NL" dirty="0"/>
              <a:t>Wat is het verschil tussen de ‘inkoopprijs’ en de ‘verkoopprijs’</a:t>
            </a:r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838200" y="3729100"/>
            <a:ext cx="10206318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3"/>
            </a:pPr>
            <a:r>
              <a:rPr lang="nl-NL" dirty="0"/>
              <a:t>Hoe bereken je de ‘omzet’? </a:t>
            </a:r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  <p:sp>
        <p:nvSpPr>
          <p:cNvPr id="9" name="Tijdelijke aanduiding voor inhoud 2"/>
          <p:cNvSpPr txBox="1">
            <a:spLocks/>
          </p:cNvSpPr>
          <p:nvPr/>
        </p:nvSpPr>
        <p:spPr bwMode="auto">
          <a:xfrm>
            <a:off x="838200" y="4794924"/>
            <a:ext cx="10515600" cy="801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 startAt="4"/>
            </a:pPr>
            <a:r>
              <a:rPr lang="nl-NL" dirty="0"/>
              <a:t>Wat betekent ‘Belasting Toegevoegde Waarde’ (BTW)? </a:t>
            </a:r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  <a:p>
            <a:pPr marL="0" indent="0">
              <a:buFont typeface="Arial" charset="0"/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02360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Programma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sp>
        <p:nvSpPr>
          <p:cNvPr id="8" name="Tijdelijke aanduiding voor inhoud 2"/>
          <p:cNvSpPr txBox="1">
            <a:spLocks/>
          </p:cNvSpPr>
          <p:nvPr/>
        </p:nvSpPr>
        <p:spPr bwMode="auto">
          <a:xfrm>
            <a:off x="990599" y="1782080"/>
            <a:ext cx="10935789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1">
              <a:spcBef>
                <a:spcPts val="1000"/>
              </a:spcBef>
            </a:pPr>
            <a:r>
              <a:rPr lang="nl-NL" dirty="0">
                <a:latin typeface="+mj-lt"/>
              </a:rPr>
              <a:t>Inkoopprijs</a:t>
            </a:r>
          </a:p>
          <a:p>
            <a:pPr marL="228600" lvl="1">
              <a:spcBef>
                <a:spcPts val="1000"/>
              </a:spcBef>
            </a:pPr>
            <a:r>
              <a:rPr lang="nl-NL" dirty="0">
                <a:latin typeface="+mj-lt"/>
              </a:rPr>
              <a:t>Inkoopfactuurprijs</a:t>
            </a:r>
          </a:p>
          <a:p>
            <a:pPr marL="228600" lvl="1">
              <a:spcBef>
                <a:spcPts val="1000"/>
              </a:spcBef>
            </a:pPr>
            <a:r>
              <a:rPr lang="nl-NL" dirty="0">
                <a:latin typeface="+mj-lt"/>
              </a:rPr>
              <a:t>Belasting Toegevoegde Waarde (BTW)</a:t>
            </a:r>
          </a:p>
          <a:p>
            <a:pPr marL="0" lvl="1" indent="0">
              <a:spcBef>
                <a:spcPts val="1000"/>
              </a:spcBef>
              <a:buFont typeface="Arial" charset="0"/>
              <a:buNone/>
            </a:pPr>
            <a:endParaRPr lang="nl-NL" dirty="0">
              <a:latin typeface="+mj-lt"/>
            </a:endParaRPr>
          </a:p>
          <a:p>
            <a:pPr marL="228600" lvl="1">
              <a:spcBef>
                <a:spcPts val="1000"/>
              </a:spcBef>
              <a:buFont typeface="Arial" charset="0"/>
              <a:buNone/>
            </a:pPr>
            <a:r>
              <a:rPr lang="nl-NL" dirty="0">
                <a:latin typeface="+mj-lt"/>
              </a:rPr>
              <a:t>Doelstellingen:</a:t>
            </a:r>
          </a:p>
          <a:p>
            <a:pPr marL="228600" lvl="1">
              <a:spcBef>
                <a:spcPts val="1000"/>
              </a:spcBef>
            </a:pPr>
            <a:r>
              <a:rPr lang="nl-NL" dirty="0">
                <a:latin typeface="+mj-lt"/>
              </a:rPr>
              <a:t>Na deze les kennen jullie de begrippen Afzet, Inkoopprijs, Verkoopprijs, Omzet &amp; BTW</a:t>
            </a:r>
          </a:p>
          <a:p>
            <a:pPr marL="228600" lvl="1">
              <a:spcBef>
                <a:spcPts val="1000"/>
              </a:spcBef>
            </a:pPr>
            <a:r>
              <a:rPr lang="nl-NL" dirty="0">
                <a:latin typeface="+mj-lt"/>
              </a:rPr>
              <a:t>Na deze les kunnen jullie een kostenoverzicht opstellen</a:t>
            </a:r>
          </a:p>
          <a:p>
            <a:pPr marL="228600" lvl="1">
              <a:spcBef>
                <a:spcPts val="1000"/>
              </a:spcBef>
            </a:pPr>
            <a:r>
              <a:rPr lang="nl-NL" dirty="0">
                <a:latin typeface="+mj-lt"/>
              </a:rPr>
              <a:t>Na deze les kunnen jullie de inkoopprijs en het btw-bedrag berekenen</a:t>
            </a:r>
          </a:p>
          <a:p>
            <a:pPr marL="0" lvl="1" indent="0">
              <a:spcBef>
                <a:spcPts val="1000"/>
              </a:spcBef>
              <a:buFont typeface="Arial" charset="0"/>
              <a:buNone/>
            </a:pPr>
            <a:endParaRPr lang="nl-NL" sz="2000" dirty="0"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000" dirty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marL="228600" lvl="1">
              <a:spcBef>
                <a:spcPts val="1000"/>
              </a:spcBef>
            </a:pPr>
            <a:endParaRPr lang="nl-NL" dirty="0">
              <a:solidFill>
                <a:srgbClr val="20382B"/>
              </a:solidFill>
              <a:latin typeface="+mj-lt"/>
            </a:endParaRPr>
          </a:p>
          <a:p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1380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004254"/>
              </p:ext>
            </p:extLst>
          </p:nvPr>
        </p:nvGraphicFramePr>
        <p:xfrm>
          <a:off x="964837" y="1436914"/>
          <a:ext cx="6631496" cy="2870142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Windlicht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€ 87,30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Theedoos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€ 26,02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Kaars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€ 3,63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Karaf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€ 31,46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Fotolijstje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€ 10,89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Vaas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€ 21,18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Rattan tissue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€ 45,98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Clock pocket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€ 140,06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Biscuit box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€ 107,69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3573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/>
              <a:t>Indeling kostenoverzicht</a:t>
            </a:r>
          </a:p>
        </p:txBody>
      </p:sp>
      <p:sp>
        <p:nvSpPr>
          <p:cNvPr id="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 eaLnBrk="1" hangingPunct="1">
              <a:spcBef>
                <a:spcPts val="1000"/>
              </a:spcBef>
              <a:buNone/>
            </a:pPr>
            <a:endParaRPr lang="nl-NL" sz="3200" dirty="0">
              <a:solidFill>
                <a:srgbClr val="20382B"/>
              </a:solidFill>
              <a:latin typeface="+mj-lt"/>
            </a:endParaRPr>
          </a:p>
          <a:p>
            <a:pPr marL="228600" lvl="1" eaLnBrk="1" hangingPunct="1">
              <a:spcBef>
                <a:spcPts val="1000"/>
              </a:spcBef>
            </a:pPr>
            <a:endParaRPr lang="nl-NL" sz="2800" dirty="0">
              <a:solidFill>
                <a:srgbClr val="20382B"/>
              </a:solidFill>
              <a:latin typeface="+mj-lt"/>
            </a:endParaRPr>
          </a:p>
          <a:p>
            <a:pPr eaLnBrk="1" hangingPunct="1"/>
            <a:endParaRPr lang="nl-NL" dirty="0">
              <a:latin typeface="+mj-lt"/>
            </a:endParaRPr>
          </a:p>
        </p:txBody>
      </p:sp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5272190"/>
              </p:ext>
            </p:extLst>
          </p:nvPr>
        </p:nvGraphicFramePr>
        <p:xfrm>
          <a:off x="964837" y="1436914"/>
          <a:ext cx="6631496" cy="521844"/>
        </p:xfrm>
        <a:graphic>
          <a:graphicData uri="http://schemas.openxmlformats.org/drawingml/2006/table">
            <a:tbl>
              <a:tblPr firstRow="1" firstCol="1" bandRow="1"/>
              <a:tblGrid>
                <a:gridCol w="16333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04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468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7905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17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982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Artikel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Inkoopfactuurprijs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Btw-tarief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Inkoopprijs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b="1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Btw-bedrag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Houten paard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€ 114,95 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21%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Calibri Light" panose="020F03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333519"/>
              </p:ext>
            </p:extLst>
          </p:nvPr>
        </p:nvGraphicFramePr>
        <p:xfrm>
          <a:off x="964837" y="4232142"/>
          <a:ext cx="5839097" cy="1408680"/>
        </p:xfrm>
        <a:graphic>
          <a:graphicData uri="http://schemas.openxmlformats.org/drawingml/2006/table">
            <a:tbl>
              <a:tblPr/>
              <a:tblGrid>
                <a:gridCol w="2538330">
                  <a:extLst>
                    <a:ext uri="{9D8B030D-6E8A-4147-A177-3AD203B41FA5}">
                      <a16:colId xmlns:a16="http://schemas.microsoft.com/office/drawing/2014/main" val="3467487491"/>
                    </a:ext>
                  </a:extLst>
                </a:gridCol>
                <a:gridCol w="1996413">
                  <a:extLst>
                    <a:ext uri="{9D8B030D-6E8A-4147-A177-3AD203B41FA5}">
                      <a16:colId xmlns:a16="http://schemas.microsoft.com/office/drawing/2014/main" val="2373237904"/>
                    </a:ext>
                  </a:extLst>
                </a:gridCol>
                <a:gridCol w="1304354">
                  <a:extLst>
                    <a:ext uri="{9D8B030D-6E8A-4147-A177-3AD203B41FA5}">
                      <a16:colId xmlns:a16="http://schemas.microsoft.com/office/drawing/2014/main" val="238692370"/>
                    </a:ext>
                  </a:extLst>
                </a:gridCol>
              </a:tblGrid>
              <a:tr h="474411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spc="-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fa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c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tuu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€ 114,95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3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%  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6419837"/>
                  </a:ext>
                </a:extLst>
              </a:tr>
              <a:tr h="379820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B</a:t>
                      </a:r>
                      <a:r>
                        <a:rPr lang="nl-NL" sz="1600" spc="5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t</a:t>
                      </a: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w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-</a:t>
                      </a:r>
                      <a:endParaRPr lang="nl-NL" sz="16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ts val="1205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21 %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6625659"/>
                  </a:ext>
                </a:extLst>
              </a:tr>
              <a:tr h="554449">
                <a:tc>
                  <a:txBody>
                    <a:bodyPr/>
                    <a:lstStyle/>
                    <a:p>
                      <a:pPr marL="254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spc="-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n</a:t>
                      </a:r>
                      <a:r>
                        <a:rPr lang="nl-NL" sz="1600" spc="1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k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oo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p</a:t>
                      </a:r>
                      <a:r>
                        <a:rPr lang="nl-NL" sz="1600" spc="-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r</a:t>
                      </a:r>
                      <a:r>
                        <a:rPr lang="nl-NL" sz="1600" spc="1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i</a:t>
                      </a:r>
                      <a:r>
                        <a:rPr lang="nl-NL" sz="1600" spc="5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j</a:t>
                      </a: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s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>
                          <a:effectLst/>
                          <a:latin typeface="Verdana" panose="020B0604030504040204" pitchFamily="34" charset="0"/>
                          <a:ea typeface="Calibri" panose="020F0502020204030204" pitchFamily="34" charset="0"/>
                          <a:cs typeface="Verdana" panose="020B0604030504040204" pitchFamily="34" charset="0"/>
                        </a:rPr>
                        <a:t>€</a:t>
                      </a:r>
                      <a:endParaRPr lang="nl-NL" sz="160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394335" algn="r">
                        <a:lnSpc>
                          <a:spcPct val="107000"/>
                        </a:lnSpc>
                        <a:spcBef>
                          <a:spcPts val="225"/>
                        </a:spcBef>
                        <a:spcAft>
                          <a:spcPts val="0"/>
                        </a:spcAft>
                      </a:pPr>
                      <a:r>
                        <a:rPr lang="nl-NL" sz="16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02725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3003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a1">
  <a:themeElements>
    <a:clrScheme name="Aangepast 1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BDEA1A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a1" id="{848D2DA3-4BAC-4590-9F3A-C04EAD61AF1C}" vid="{84936BD3-994A-46F0-BAD8-245BDD45B96D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2" ma:contentTypeDescription="Een nieuw document maken." ma:contentTypeScope="" ma:versionID="1dc84fb11a9be35ac09a1ae920ea7357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85fd8f0e804736af8b3f71c277445723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0F32660-A19F-4021-8C6F-4B1FD657C3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AC7606-3DDD-416B-B458-BE198D499EC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13C9BF1-462C-4372-8175-E8FFA07DC34F}">
  <ds:schemaRefs>
    <ds:schemaRef ds:uri="http://purl.org/dc/elements/1.1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34354c1b-6b8c-435b-ad50-990538c19557"/>
    <ds:schemaRef ds:uri="http://purl.org/dc/dcmitype/"/>
    <ds:schemaRef ds:uri="47a28104-336f-447d-946e-e305ac2bcd47"/>
    <ds:schemaRef ds:uri="http://schemas.microsoft.com/office/2006/documentManagement/types"/>
    <ds:schemaRef ds:uri="http://schemas.openxmlformats.org/package/2006/metadata/core-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Thema1</Template>
  <TotalTime>1828</TotalTime>
  <Words>484</Words>
  <Application>Microsoft Office PowerPoint</Application>
  <PresentationFormat>Breedbeeld</PresentationFormat>
  <Paragraphs>273</Paragraphs>
  <Slides>13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Verdana</vt:lpstr>
      <vt:lpstr>Thema1</vt:lpstr>
      <vt:lpstr>Financiën Leerjaar 1 - Periode 1  Introductie</vt:lpstr>
      <vt:lpstr>PowerPoint-presentatie</vt:lpstr>
      <vt:lpstr>PowerPoint-presentatie</vt:lpstr>
      <vt:lpstr>PowerPoint-presentatie</vt:lpstr>
      <vt:lpstr>Begrippen</vt:lpstr>
      <vt:lpstr>Begrippen</vt:lpstr>
      <vt:lpstr>Programma</vt:lpstr>
      <vt:lpstr>Indeling kostenoverzicht</vt:lpstr>
      <vt:lpstr>Indeling kostenoverzicht</vt:lpstr>
      <vt:lpstr>Indeling kostenoverzicht</vt:lpstr>
      <vt:lpstr>Indeling kostenoverzicht</vt:lpstr>
      <vt:lpstr>Indeling kostenoverzicht</vt:lpstr>
      <vt:lpstr>PowerPoint-presentatie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Thomas Noordeloos</dc:creator>
  <cp:lastModifiedBy>Thomas Noordeloos</cp:lastModifiedBy>
  <cp:revision>27</cp:revision>
  <dcterms:created xsi:type="dcterms:W3CDTF">2017-09-05T13:31:36Z</dcterms:created>
  <dcterms:modified xsi:type="dcterms:W3CDTF">2020-09-04T07:47:54Z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